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y="5143500" cx="9144000"/>
  <p:notesSz cx="6858000" cy="9144000"/>
  <p:embeddedFontLst>
    <p:embeddedFont>
      <p:font typeface="Lato"/>
      <p:regular r:id="rId38"/>
      <p:bold r:id="rId39"/>
      <p:italic r:id="rId40"/>
      <p:boldItalic r:id="rId41"/>
    </p:embeddedFont>
    <p:embeddedFont>
      <p:font typeface="Source Code Pro"/>
      <p:regular r:id="rId42"/>
      <p:bold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1FC1F534-8A1E-43CE-9F80-CBC7FB4274E7}">
  <a:tblStyle styleId="{1FC1F534-8A1E-43CE-9F80-CBC7FB4274E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89D87FA9-7D29-4E5C-AD5C-594CFF55D2A6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-italic.fntdata"/><Relationship Id="rId20" Type="http://schemas.openxmlformats.org/officeDocument/2006/relationships/slide" Target="slides/slide15.xml"/><Relationship Id="rId42" Type="http://schemas.openxmlformats.org/officeDocument/2006/relationships/font" Target="fonts/SourceCodePro-regular.fntdata"/><Relationship Id="rId41" Type="http://schemas.openxmlformats.org/officeDocument/2006/relationships/font" Target="fonts/Lato-bold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43" Type="http://schemas.openxmlformats.org/officeDocument/2006/relationships/font" Target="fonts/SourceCodePro-bold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Lato-bold.fntdata"/><Relationship Id="rId16" Type="http://schemas.openxmlformats.org/officeDocument/2006/relationships/slide" Target="slides/slide11.xml"/><Relationship Id="rId38" Type="http://schemas.openxmlformats.org/officeDocument/2006/relationships/font" Target="fonts/Lato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8c826fdf5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8c826fdf5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Colin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8c826fdf5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8c826fdf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Colin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8c826fdf5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8c826fdf5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Colin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4881915d7d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4881915d7d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Steven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8c826fdf5_1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8c826fdf5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Steven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Broad Strokes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488aa015fc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488aa015fc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Steven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488aa015fc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488aa015fc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</a:t>
            </a:r>
            <a:r>
              <a:rPr lang="en"/>
              <a:t> to Sam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6dfd0a38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6dfd0a38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8c6be192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8c6be192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488d1995dc_17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488d1995dc_1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6dfd0a38b_4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6dfd0a38b_4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488aa015fc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488aa015fc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8c826fdf5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8c826fdf5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Brendan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6dfd0a38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6dfd0a38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Brendan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Bigger Diagram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Decrease android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8abedfc1d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8abedfc1d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nick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Several main units - Sensors, routing algorithm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488aa015f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488aa015f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8abedfc1d_2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8abedfc1d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RJ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6e0d03e13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6e0d03e13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8abedfc1d_2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8abedfc1d_2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RJ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6e0d03e13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6e0d03e13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Steven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Brief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488aa015fc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488aa015fc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88aa015fc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88aa015f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488aa015fc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488aa015fc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48889175d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48889175d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488aa015f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488aa015f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488aa015fc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488aa015fc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6dfd0a38b_4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6dfd0a38b_4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6e0d03e13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6e0d03e1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RJ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6e0d03e13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6e0d03e13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881915d7d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4881915d7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Colin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8c826fdf5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8c826fdf5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Colin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9" name="Google Shape;39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0" name="Google Shape;4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Char char="●"/>
              <a:defRPr sz="1800">
                <a:solidFill>
                  <a:srgbClr val="F3F3F3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400"/>
              <a:buChar char="○"/>
              <a:defRPr>
                <a:solidFill>
                  <a:srgbClr val="F3F3F3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400"/>
              <a:buChar char="■"/>
              <a:defRPr>
                <a:solidFill>
                  <a:srgbClr val="F3F3F3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400"/>
              <a:buChar char="●"/>
              <a:defRPr>
                <a:solidFill>
                  <a:srgbClr val="F3F3F3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400"/>
              <a:buChar char="○"/>
              <a:defRPr>
                <a:solidFill>
                  <a:srgbClr val="F3F3F3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400"/>
              <a:buChar char="■"/>
              <a:defRPr>
                <a:solidFill>
                  <a:srgbClr val="F3F3F3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400"/>
              <a:buChar char="●"/>
              <a:defRPr>
                <a:solidFill>
                  <a:srgbClr val="F3F3F3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400"/>
              <a:buChar char="○"/>
              <a:defRPr>
                <a:solidFill>
                  <a:srgbClr val="F3F3F3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3F3F3"/>
              </a:buClr>
              <a:buSzPts val="1400"/>
              <a:buChar char="■"/>
              <a:defRPr>
                <a:solidFill>
                  <a:srgbClr val="F3F3F3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lt2"/>
                </a:solidFill>
              </a:defRPr>
            </a:lvl1pPr>
            <a:lvl2pPr lvl="1" rtl="0" algn="r">
              <a:buNone/>
              <a:defRPr sz="1000">
                <a:solidFill>
                  <a:schemeClr val="lt2"/>
                </a:solidFill>
              </a:defRPr>
            </a:lvl2pPr>
            <a:lvl3pPr lvl="2" rtl="0" algn="r">
              <a:buNone/>
              <a:defRPr sz="1000">
                <a:solidFill>
                  <a:schemeClr val="lt2"/>
                </a:solidFill>
              </a:defRPr>
            </a:lvl3pPr>
            <a:lvl4pPr lvl="3" rtl="0" algn="r">
              <a:buNone/>
              <a:defRPr sz="1000">
                <a:solidFill>
                  <a:schemeClr val="lt2"/>
                </a:solidFill>
              </a:defRPr>
            </a:lvl4pPr>
            <a:lvl5pPr lvl="4" rtl="0" algn="r">
              <a:buNone/>
              <a:defRPr sz="1000">
                <a:solidFill>
                  <a:schemeClr val="lt2"/>
                </a:solidFill>
              </a:defRPr>
            </a:lvl5pPr>
            <a:lvl6pPr lvl="5" rtl="0" algn="r">
              <a:buNone/>
              <a:defRPr sz="1000">
                <a:solidFill>
                  <a:schemeClr val="lt2"/>
                </a:solidFill>
              </a:defRPr>
            </a:lvl6pPr>
            <a:lvl7pPr lvl="6" rtl="0" algn="r">
              <a:buNone/>
              <a:defRPr sz="1000">
                <a:solidFill>
                  <a:schemeClr val="lt2"/>
                </a:solidFill>
              </a:defRPr>
            </a:lvl7pPr>
            <a:lvl8pPr lvl="7" rtl="0" algn="r">
              <a:buNone/>
              <a:defRPr sz="1000">
                <a:solidFill>
                  <a:schemeClr val="lt2"/>
                </a:solidFill>
              </a:defRPr>
            </a:lvl8pPr>
            <a:lvl9pPr lvl="8" rtl="0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>
            <a:off x="103475" y="4627425"/>
            <a:ext cx="4124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sddec18-08 : “Smart Waste Management”</a:t>
            </a:r>
            <a:endParaRPr b="1">
              <a:solidFill>
                <a:srgbClr val="FFFFFF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1.jpg"/><Relationship Id="rId4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ctrTitle"/>
          </p:nvPr>
        </p:nvSpPr>
        <p:spPr>
          <a:xfrm>
            <a:off x="311708" y="23520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Smart Garbage Management</a:t>
            </a:r>
            <a:endParaRPr/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311700" y="22878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CACACA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Team </a:t>
            </a:r>
            <a:r>
              <a:rPr b="1" lang="en" sz="1800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sddecc18-08</a:t>
            </a:r>
            <a:endParaRPr b="1" sz="1800">
              <a:solidFill>
                <a:srgbClr val="FFFFF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CACACA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Colin McAllister, Nicholas Pecka, Robert Duvall, Steven Brown, Brendan Finan, and Samuel Johnson</a:t>
            </a:r>
            <a:endParaRPr sz="1800">
              <a:solidFill>
                <a:srgbClr val="CACACA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CACACA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Advisor </a:t>
            </a:r>
            <a:r>
              <a:rPr b="1" lang="en" sz="1800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Goce Trajcevski</a:t>
            </a:r>
            <a:endParaRPr b="1" sz="1800">
              <a:solidFill>
                <a:srgbClr val="FFFFF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http://sddec18-08.sd.ece.iastate.edu/</a:t>
            </a:r>
            <a:endParaRPr b="1" sz="1800">
              <a:solidFill>
                <a:srgbClr val="FFFFF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CACACA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Sensor Overview</a:t>
            </a:r>
            <a:endParaRPr/>
          </a:p>
        </p:txBody>
      </p:sp>
      <p:sp>
        <p:nvSpPr>
          <p:cNvPr id="113" name="Google Shape;113;p22"/>
          <p:cNvSpPr txBox="1"/>
          <p:nvPr>
            <p:ph idx="1" type="body"/>
          </p:nvPr>
        </p:nvSpPr>
        <p:spPr>
          <a:xfrm>
            <a:off x="311700" y="11443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Retrofittable to lid of standard residential garbage containers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Lower installation cost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Lid movement wakes device from low power sleep mode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Powered by lithium cell with multiple charging options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Charge over USB for programming and device configuration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Charges via solar cell on top of garbage container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Interfaces with load cell attached to bottom of container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Measures weight, a critical metric for garbage collection but complicates installation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Wirelessly transmits to Amazon Web Services’ Internet of Things Core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Sensor State Diagram</a:t>
            </a:r>
            <a:endParaRPr/>
          </a:p>
        </p:txBody>
      </p:sp>
      <p:pic>
        <p:nvPicPr>
          <p:cNvPr id="119" name="Google Shape;11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7363" y="1017725"/>
            <a:ext cx="5929274" cy="369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Sensor Communication</a:t>
            </a:r>
            <a:endParaRPr/>
          </a:p>
        </p:txBody>
      </p:sp>
      <p:sp>
        <p:nvSpPr>
          <p:cNvPr id="125" name="Google Shape;125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Communication layer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LTE CAT M1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Low power characteristics satisfies energy efficiency requirements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Features include long range communication and high building penetration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Transport layer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Message Queuing Telemetry Transport (</a:t>
            </a:r>
            <a:r>
              <a:rPr lang="en"/>
              <a:t>MQTT)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Encrypted over Transport Layer Security (TLS) connection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Sends JSON packet containing location, trash measurements, and measurement time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Brokered by AWS IoT Core</a:t>
            </a:r>
            <a:endParaRPr/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Invokes Lambda function that places measurements in DynamoDB table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Sensor Circuit Board Design</a:t>
            </a:r>
            <a:endParaRPr/>
          </a:p>
        </p:txBody>
      </p:sp>
      <p:sp>
        <p:nvSpPr>
          <p:cNvPr id="131" name="Google Shape;131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MCP73871 battery charger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Used to charge lithium cell and power board via solar or USB power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TPS63701 buck-boost switched mode power supply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Regulates battery or MCP73871 load voltage to 5 volts for Pycom FiPy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Custom ultra-low power sleep mode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Accelerometer interrupt or tilt switch detects lid movement and sets TinyLogic latch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 latch enables switched mode power supply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FiPy board re-enters sleep mode by clearing the latch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Headers for GPS, ultrasonic sensor, and Pycom FiPy development board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Manufactured using low-cost two-layer 6/6 mil 1 oz copper board process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Sensor </a:t>
            </a:r>
            <a:r>
              <a:rPr lang="en"/>
              <a:t>Hardware </a:t>
            </a:r>
            <a:r>
              <a:rPr lang="en"/>
              <a:t>System Diagram</a:t>
            </a:r>
            <a:endParaRPr/>
          </a:p>
        </p:txBody>
      </p:sp>
      <p:pic>
        <p:nvPicPr>
          <p:cNvPr id="137" name="Google Shape;13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430132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Sensor Testing</a:t>
            </a:r>
            <a:endParaRPr/>
          </a:p>
        </p:txBody>
      </p:sp>
      <p:sp>
        <p:nvSpPr>
          <p:cNvPr id="143" name="Google Shape;143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Board testing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Tested for shorts or faults in manufacturing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Verified battery manager and voltage regulator worked correctly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Ensured sleep circuit behaved as intended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Power testing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Calculated by measuring active and sleep current consumptions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Results estimated a lifetime of 7 to 11 weeks off 2,000 mAh battery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Software testing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Individually tested software modules that interacted each sensor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Integration testing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Ensured final software ran on Pycom FiPy board when attached to prototype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Tested communication from garbage sensor to AWS IoT Core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Vehicle Routing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Routing</a:t>
            </a:r>
            <a:endParaRPr/>
          </a:p>
        </p:txBody>
      </p:sp>
      <p:sp>
        <p:nvSpPr>
          <p:cNvPr id="154" name="Google Shape;154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Model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Select garbage bins that are full enough to warrant pick up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Use those bins as nodes in a vehicle routing program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Use a genetic algorithm to build a route in that solves the vehicle routing problem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Genetic Algorithm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Builds a population of random routes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Repeatedly builds new generations of routes through selection and merging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After a user set number of generations, select the best available routes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Routing</a:t>
            </a:r>
            <a:endParaRPr/>
          </a:p>
        </p:txBody>
      </p:sp>
      <p:pic>
        <p:nvPicPr>
          <p:cNvPr id="160" name="Google Shape;16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4175" y="1132450"/>
            <a:ext cx="5822050" cy="345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Routing Testing</a:t>
            </a:r>
            <a:endParaRPr/>
          </a:p>
        </p:txBody>
      </p:sp>
      <p:sp>
        <p:nvSpPr>
          <p:cNvPr id="166" name="Google Shape;166;p31"/>
          <p:cNvSpPr txBox="1"/>
          <p:nvPr>
            <p:ph idx="1" type="body"/>
          </p:nvPr>
        </p:nvSpPr>
        <p:spPr>
          <a:xfrm>
            <a:off x="311700" y="1152475"/>
            <a:ext cx="827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EFEFEF"/>
                </a:solidFill>
                <a:latin typeface="Lato"/>
                <a:ea typeface="Lato"/>
                <a:cs typeface="Lato"/>
                <a:sym typeface="Lato"/>
              </a:rPr>
              <a:t>All tests used a population of 200 chromosomes, ran for 25 generations, and were tested 1000 times</a:t>
            </a:r>
            <a:endParaRPr sz="1300">
              <a:solidFill>
                <a:srgbClr val="EFEFE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EFEFEF"/>
                </a:solidFill>
                <a:latin typeface="Lato"/>
                <a:ea typeface="Lato"/>
                <a:cs typeface="Lato"/>
                <a:sym typeface="Lato"/>
              </a:rPr>
              <a:t>Test 1 (Simple Human Solvable Traveling VRP): 100%</a:t>
            </a:r>
            <a:endParaRPr sz="1300">
              <a:solidFill>
                <a:srgbClr val="EFEFE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EFEFEF"/>
                </a:solidFill>
                <a:latin typeface="Lato"/>
                <a:ea typeface="Lato"/>
                <a:cs typeface="Lato"/>
                <a:sym typeface="Lato"/>
              </a:rPr>
              <a:t>Test 2 (One Linear Cluster, One Truck): 100%</a:t>
            </a:r>
            <a:endParaRPr sz="1300">
              <a:solidFill>
                <a:srgbClr val="EFEFE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EFEFEF"/>
                </a:solidFill>
                <a:latin typeface="Lato"/>
                <a:ea typeface="Lato"/>
                <a:cs typeface="Lato"/>
                <a:sym typeface="Lato"/>
              </a:rPr>
              <a:t>Test 3 (Two Linear Clusters, Two Trucks): 98.7%</a:t>
            </a:r>
            <a:endParaRPr>
              <a:solidFill>
                <a:srgbClr val="EFEFE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2766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42150" y="817200"/>
            <a:ext cx="8520600" cy="14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254 million tons of garbage created in the USA in 2013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Garbage routing is static and does not factor dynamic customer behavior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Does not account for an individual customer’s needs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Cannot accurately predict when a truck will become full</a:t>
            </a:r>
            <a:endParaRPr/>
          </a:p>
        </p:txBody>
      </p:sp>
      <p:sp>
        <p:nvSpPr>
          <p:cNvPr id="63" name="Google Shape;63;p14"/>
          <p:cNvSpPr txBox="1"/>
          <p:nvPr/>
        </p:nvSpPr>
        <p:spPr>
          <a:xfrm>
            <a:off x="311700" y="2177425"/>
            <a:ext cx="65847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</a:rPr>
              <a:t>Solution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342150" y="2744975"/>
            <a:ext cx="8520600" cy="18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●"/>
            </a:pPr>
            <a:r>
              <a:rPr lang="en" sz="1800">
                <a:solidFill>
                  <a:srgbClr val="EFEFEF"/>
                </a:solidFill>
              </a:rPr>
              <a:t>Smart garbage bin</a:t>
            </a:r>
            <a:endParaRPr sz="1800">
              <a:solidFill>
                <a:srgbClr val="EFEFE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Char char="○"/>
            </a:pPr>
            <a:r>
              <a:rPr lang="en">
                <a:solidFill>
                  <a:srgbClr val="EFEFEF"/>
                </a:solidFill>
              </a:rPr>
              <a:t>Measures garbage height &amp; weight and uploads to cloud</a:t>
            </a:r>
            <a:endParaRPr>
              <a:solidFill>
                <a:srgbClr val="EFEFE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●"/>
            </a:pPr>
            <a:r>
              <a:rPr lang="en" sz="1800">
                <a:solidFill>
                  <a:srgbClr val="EFEFEF"/>
                </a:solidFill>
              </a:rPr>
              <a:t>Smart routing</a:t>
            </a:r>
            <a:endParaRPr sz="1800">
              <a:solidFill>
                <a:srgbClr val="EFEFE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Char char="○"/>
            </a:pPr>
            <a:r>
              <a:rPr lang="en">
                <a:solidFill>
                  <a:srgbClr val="EFEFEF"/>
                </a:solidFill>
              </a:rPr>
              <a:t>Creates efficient collection routes based on collected data</a:t>
            </a:r>
            <a:endParaRPr>
              <a:solidFill>
                <a:srgbClr val="EFEFE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●"/>
            </a:pPr>
            <a:r>
              <a:rPr lang="en" sz="1800">
                <a:solidFill>
                  <a:srgbClr val="EFEFEF"/>
                </a:solidFill>
              </a:rPr>
              <a:t>Resident and waste management applications</a:t>
            </a:r>
            <a:endParaRPr sz="1800">
              <a:solidFill>
                <a:srgbClr val="EFEFE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Char char="○"/>
            </a:pPr>
            <a:r>
              <a:rPr lang="en">
                <a:solidFill>
                  <a:srgbClr val="EFEFEF"/>
                </a:solidFill>
              </a:rPr>
              <a:t>Allows waste management to view smart routes</a:t>
            </a:r>
            <a:endParaRPr>
              <a:solidFill>
                <a:srgbClr val="EFEFE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Char char="○"/>
            </a:pPr>
            <a:r>
              <a:rPr lang="en">
                <a:solidFill>
                  <a:srgbClr val="EFEFEF"/>
                </a:solidFill>
              </a:rPr>
              <a:t>Gives customers insight into their waste disposal habits</a:t>
            </a:r>
            <a:endParaRPr>
              <a:solidFill>
                <a:srgbClr val="EFEFEF"/>
              </a:solidFill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662200"/>
            <a:ext cx="9525" cy="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Mobile Application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Mobile Application</a:t>
            </a:r>
            <a:endParaRPr/>
          </a:p>
        </p:txBody>
      </p:sp>
      <p:sp>
        <p:nvSpPr>
          <p:cNvPr id="177" name="Google Shape;177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Bin Monitoring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Routing Interface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Resident - Collector communication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4"/>
          <p:cNvSpPr/>
          <p:nvPr/>
        </p:nvSpPr>
        <p:spPr>
          <a:xfrm>
            <a:off x="1257300" y="177350"/>
            <a:ext cx="6629400" cy="4174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3" name="Google Shape;18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2487" y="677175"/>
            <a:ext cx="4701089" cy="354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Validation</a:t>
            </a:r>
            <a:endParaRPr/>
          </a:p>
        </p:txBody>
      </p:sp>
      <p:sp>
        <p:nvSpPr>
          <p:cNvPr id="189" name="Google Shape;189;p35"/>
          <p:cNvSpPr txBox="1"/>
          <p:nvPr>
            <p:ph idx="1" type="body"/>
          </p:nvPr>
        </p:nvSpPr>
        <p:spPr>
          <a:xfrm>
            <a:off x="269450" y="11419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Arial"/>
              <a:buChar char="●"/>
            </a:pPr>
            <a:r>
              <a:rPr lang="en"/>
              <a:t>Garbage bin sensor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Ensured power demands would satisfy lifetime requirements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Tested ultrasonic sensor and load cell for accuracy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Verified data was measured and stored in database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Vehicle routing algorithm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>
                <a:highlight>
                  <a:srgbClr val="FF0000"/>
                </a:highlight>
              </a:rPr>
              <a:t>TODO</a:t>
            </a:r>
            <a:endParaRPr>
              <a:highlight>
                <a:srgbClr val="FF0000"/>
              </a:highlight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User application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>
                <a:highlight>
                  <a:srgbClr val="FF0000"/>
                </a:highlight>
              </a:rPr>
              <a:t>TODO</a:t>
            </a:r>
            <a:endParaRPr>
              <a:highlight>
                <a:srgbClr val="FF0000"/>
              </a:highlight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Project Status</a:t>
            </a:r>
            <a:endParaRPr/>
          </a:p>
        </p:txBody>
      </p:sp>
      <p:sp>
        <p:nvSpPr>
          <p:cNvPr id="195" name="Google Shape;195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Spring 2018 Milestones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Integrated Sensor Testing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Communications Testing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Homeowner App Frame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Clustering Tests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Fall 2018 Milestones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Completed garbage sensor prototype with full AWS integration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highlight>
                  <a:srgbClr val="FF0000"/>
                </a:highlight>
              </a:rPr>
              <a:t>TODO</a:t>
            </a:r>
            <a:endParaRPr sz="1800">
              <a:highlight>
                <a:srgbClr val="FF0000"/>
              </a:highlight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Work</a:t>
            </a:r>
            <a:endParaRPr/>
          </a:p>
        </p:txBody>
      </p:sp>
      <p:sp>
        <p:nvSpPr>
          <p:cNvPr id="201" name="Google Shape;201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Arial"/>
              <a:buChar char="●"/>
            </a:pPr>
            <a:r>
              <a:rPr lang="en"/>
              <a:t>Create second garbage sensor prototype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Focus on continuing to lower power constraints and lower costs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Integrate MCU, wireless modem, GPS, and ultrasonic sensor onto single board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Finalize load cell fixture and board enclosure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Weatherproofing board and conducting vibration testing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Load testing AWS services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highlight>
                  <a:srgbClr val="FF0000"/>
                </a:highlight>
              </a:rPr>
              <a:t>TODO</a:t>
            </a:r>
            <a:endParaRPr>
              <a:highlight>
                <a:srgbClr val="FF0000"/>
              </a:highlight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8"/>
          <p:cNvSpPr txBox="1"/>
          <p:nvPr/>
        </p:nvSpPr>
        <p:spPr>
          <a:xfrm>
            <a:off x="2735150" y="2082300"/>
            <a:ext cx="3575700" cy="13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Thank you</a:t>
            </a:r>
            <a:endParaRPr sz="30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Individual </a:t>
            </a:r>
            <a:r>
              <a:rPr lang="en"/>
              <a:t>Responsibilities and </a:t>
            </a:r>
            <a:r>
              <a:rPr lang="en"/>
              <a:t>Contributions</a:t>
            </a:r>
            <a:endParaRPr/>
          </a:p>
        </p:txBody>
      </p:sp>
      <p:sp>
        <p:nvSpPr>
          <p:cNvPr id="212" name="Google Shape;212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Robert: AWS Lambda Functions and OSM Route Creation.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Colin: Garbage sensor design and software development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Nicholas:</a:t>
            </a:r>
            <a:r>
              <a:rPr lang="en"/>
              <a:t> Researching and assisting with Mobile Application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Samuel: Routing and Clustering Logic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Steven: Component integration, board design, and power management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B</a:t>
            </a:r>
            <a:r>
              <a:rPr lang="en"/>
              <a:t>rendan: Mobile Application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Appendix: Project Costs</a:t>
            </a:r>
            <a:endParaRPr/>
          </a:p>
        </p:txBody>
      </p:sp>
      <p:graphicFrame>
        <p:nvGraphicFramePr>
          <p:cNvPr id="218" name="Google Shape;218;p40"/>
          <p:cNvGraphicFramePr/>
          <p:nvPr/>
        </p:nvGraphicFramePr>
        <p:xfrm>
          <a:off x="952500" y="1619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{1FC1F534-8A1E-43CE-9F80-CBC7FB4274E7}</a:tableStyleId>
              </a:tblPr>
              <a:tblGrid>
                <a:gridCol w="3629650"/>
                <a:gridCol w="360935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Hardware Prototype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$140/Device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Cellular Subscription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$16/Year/Device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Software Backend Costs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$480/Year/Municipality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Appendix: Garbage Sensor Power Test Results</a:t>
            </a:r>
            <a:endParaRPr/>
          </a:p>
        </p:txBody>
      </p:sp>
      <p:graphicFrame>
        <p:nvGraphicFramePr>
          <p:cNvPr id="224" name="Google Shape;224;p41"/>
          <p:cNvGraphicFramePr/>
          <p:nvPr/>
        </p:nvGraphicFramePr>
        <p:xfrm>
          <a:off x="1231200" y="1710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{89D87FA9-7D29-4E5C-AD5C-594CFF55D2A6}</a:tableStyleId>
              </a:tblPr>
              <a:tblGrid>
                <a:gridCol w="3073050"/>
                <a:gridCol w="3608550"/>
              </a:tblGrid>
              <a:tr h="1905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Minimum consumption percentage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17.16 mAh / week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Maximum consumption percentage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22.2 mAh / week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Maximum estimated lifetime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5.8 weeks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Minimum</a:t>
                      </a:r>
                      <a:r>
                        <a:rPr lang="en">
                          <a:solidFill>
                            <a:srgbClr val="FFFFFF"/>
                          </a:solidFill>
                        </a:rPr>
                        <a:t> estimated lifetime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4.5 weeks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 Modules</a:t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5500" y="1017725"/>
            <a:ext cx="5773001" cy="3718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0000"/>
                </a:highlight>
              </a:rPr>
              <a:t>Appendix: Circuit Board Schematic</a:t>
            </a:r>
            <a:endParaRPr>
              <a:highlight>
                <a:srgbClr val="FF0000"/>
              </a:highlight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3"/>
          <p:cNvSpPr txBox="1"/>
          <p:nvPr>
            <p:ph type="title"/>
          </p:nvPr>
        </p:nvSpPr>
        <p:spPr>
          <a:xfrm>
            <a:off x="105975" y="500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Appendix: Circuit Board Details</a:t>
            </a:r>
            <a:endParaRPr/>
          </a:p>
        </p:txBody>
      </p:sp>
      <p:sp>
        <p:nvSpPr>
          <p:cNvPr id="235" name="Google Shape;235;p4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36" name="Google Shape;23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8175" y="1152488"/>
            <a:ext cx="4538049" cy="3400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23" y="1144388"/>
            <a:ext cx="4538061" cy="3416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43"/>
          <p:cNvSpPr txBox="1"/>
          <p:nvPr/>
        </p:nvSpPr>
        <p:spPr>
          <a:xfrm>
            <a:off x="1850650" y="724400"/>
            <a:ext cx="1441200" cy="4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Top Layer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39" name="Google Shape;239;p43"/>
          <p:cNvSpPr txBox="1"/>
          <p:nvPr/>
        </p:nvSpPr>
        <p:spPr>
          <a:xfrm>
            <a:off x="6361475" y="724400"/>
            <a:ext cx="1579200" cy="4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Bottom Layer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Appendix: Garbage Sensor Prototype</a:t>
            </a:r>
            <a:endParaRPr/>
          </a:p>
        </p:txBody>
      </p:sp>
      <p:pic>
        <p:nvPicPr>
          <p:cNvPr id="245" name="Google Shape;24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0864" y="1096099"/>
            <a:ext cx="2538301" cy="3384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4835" y="1100112"/>
            <a:ext cx="2532298" cy="3376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Functional Requirements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Trash bin device must determine approximate weight and height of contents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Garbage sensor communication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Secure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Verifiable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Guaranteed to reach cloud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Collection routes must use less fuel than a naive route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Generated routes will accurately predict when garbage trucks will be filled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Non-functional Requirements</a:t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Scalability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Capable of incorporating a large number of garbage sensors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Heterogeneity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Able to seamlessly integrate multiple waste management clients into the service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Usability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Product simple to use and install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Data security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All communication must use end to end encryption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Protect user data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Constraints </a:t>
            </a:r>
            <a:endParaRPr/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Residents are not used to charging their garbage cans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High capacity battery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Efficient power usage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Solar panels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Cost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Residents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Not willing to spend substantially more money on waste management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Waste Management Companies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Cost of implementation must be reasonable compared to return on investment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Potential Risks</a:t>
            </a:r>
            <a:endParaRPr/>
          </a:p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311700" y="11170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Data Leaks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Network vulnerabilities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Data center breaches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Defective garbage sensors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Damaged sensors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Power loss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Stolen garbage bins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Consumer misuse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Device tampering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0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-153010"/>
            <a:ext cx="9198677" cy="548210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Garbage Bin Sensor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Sensor Considerations</a:t>
            </a:r>
            <a:endParaRPr/>
          </a:p>
        </p:txBody>
      </p:sp>
      <p:sp>
        <p:nvSpPr>
          <p:cNvPr id="107" name="Google Shape;107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Arial"/>
              <a:buChar char="●"/>
            </a:pPr>
            <a:r>
              <a:rPr lang="en"/>
              <a:t>Low power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Standalone device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Must be able to sustain operability for several weeks without charge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Low cost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Device cost must be </a:t>
            </a:r>
            <a:r>
              <a:rPr lang="en"/>
              <a:t>feasible</a:t>
            </a:r>
            <a:r>
              <a:rPr lang="en"/>
              <a:t> to deploy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I/O Limits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Limited number of GPIO pins on Pycom FiPy development board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Durability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Adhere to Outdoor/Automotive temperature and vibration standards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